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5" r:id="rId5"/>
    <p:sldId id="276" r:id="rId6"/>
    <p:sldId id="257" r:id="rId7"/>
    <p:sldId id="277" r:id="rId8"/>
    <p:sldId id="278" r:id="rId9"/>
    <p:sldId id="279" r:id="rId10"/>
    <p:sldId id="280" r:id="rId11"/>
    <p:sldId id="281" r:id="rId12"/>
    <p:sldId id="282" r:id="rId13"/>
    <p:sldId id="258" r:id="rId14"/>
    <p:sldId id="274" r:id="rId15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6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67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9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2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6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2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8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6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0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6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A0ACEB-0EBD-4905-9AC8-E76E63F05B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D178-18C4-4DC9-8722-8AEEC59B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80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948" y="1062446"/>
            <a:ext cx="9843603" cy="412786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образовательного процесса для детей с ОВЗ в условиях инклюзии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опорной образовательной организации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389" y="5617030"/>
            <a:ext cx="3814354" cy="7673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Тетерина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Владимировна, заместитель заведующего по УВР, МБДОУ № 34 «Берёзка»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1" y="705394"/>
            <a:ext cx="9404723" cy="1114697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специальных условий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1" y="2087752"/>
            <a:ext cx="9403742" cy="41954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программе «Росточек» проводится в течении всего дня, в рамках организованной деятельности с педагогом и непрерывно образовательной деятельности по развитию речи, с использованием тетрадей для логопедических занятий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404" y="4011641"/>
            <a:ext cx="2902004" cy="217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1763" y="3976850"/>
            <a:ext cx="2749006" cy="20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27885" y="452718"/>
            <a:ext cx="977632" cy="5867390"/>
            <a:chOff x="26264" y="4"/>
            <a:chExt cx="977632" cy="5867390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-2418615" y="2444883"/>
              <a:ext cx="5867390" cy="977632"/>
            </a:xfrm>
            <a:prstGeom prst="rect">
              <a:avLst/>
            </a:prstGeom>
            <a:solidFill>
              <a:srgbClr val="0099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" name="Прямоугольник 5"/>
            <p:cNvSpPr/>
            <p:nvPr/>
          </p:nvSpPr>
          <p:spPr>
            <a:xfrm rot="16200000">
              <a:off x="-2418615" y="2444883"/>
              <a:ext cx="5867390" cy="9776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Основные  направления работы учителя-логопеда и воспитателя по коррекции речи</a:t>
              </a:r>
              <a:endParaRPr lang="ru-RU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448522" y="1003807"/>
            <a:ext cx="6290038" cy="9776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3341" y="699247"/>
            <a:ext cx="8955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ru-RU" sz="28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457200"/>
            <a:r>
              <a:rPr lang="ru-RU" sz="2800" b="1" dirty="0">
                <a:solidFill>
                  <a:prstClr val="white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cs typeface="Times New Roman" panose="02020603050405020304" pitchFamily="18" charset="0"/>
              </a:rPr>
            </a:br>
            <a:endParaRPr lang="ru-RU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53" y="2767128"/>
            <a:ext cx="8955800" cy="1383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5029" y="5530378"/>
            <a:ext cx="6329512" cy="78973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                       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Формирование связной речи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45029" y="4284942"/>
            <a:ext cx="6309759" cy="977632"/>
            <a:chOff x="1645223" y="3666924"/>
            <a:chExt cx="6309759" cy="97763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45223" y="3666924"/>
              <a:ext cx="6309759" cy="9776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3" name="Прямоугольник 12"/>
            <p:cNvSpPr/>
            <p:nvPr/>
          </p:nvSpPr>
          <p:spPr>
            <a:xfrm>
              <a:off x="1645223" y="3666924"/>
              <a:ext cx="6309759" cy="9776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Формирование грамматического строя речи</a:t>
              </a:r>
              <a:endParaRPr lang="ru-RU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95734" y="3143324"/>
            <a:ext cx="6309759" cy="977632"/>
            <a:chOff x="1645223" y="2444883"/>
            <a:chExt cx="6309759" cy="9776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45223" y="2444883"/>
              <a:ext cx="6309759" cy="9776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Прямоугольник 15"/>
            <p:cNvSpPr/>
            <p:nvPr/>
          </p:nvSpPr>
          <p:spPr>
            <a:xfrm>
              <a:off x="1645223" y="2444883"/>
              <a:ext cx="6309759" cy="9776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Формирование активного словаря</a:t>
              </a:r>
              <a:endParaRPr lang="ru-RU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15455" y="1863230"/>
            <a:ext cx="6290038" cy="977632"/>
            <a:chOff x="1645223" y="1222842"/>
            <a:chExt cx="6290038" cy="9776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45223" y="1222842"/>
              <a:ext cx="6290038" cy="9776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9" name="Прямоугольник 18"/>
            <p:cNvSpPr/>
            <p:nvPr/>
          </p:nvSpPr>
          <p:spPr>
            <a:xfrm>
              <a:off x="1645223" y="1222842"/>
              <a:ext cx="6290038" cy="9776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Формирование фонематических представлений </a:t>
              </a:r>
              <a:endParaRPr lang="ru-RU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15455" y="615236"/>
            <a:ext cx="6290038" cy="977632"/>
            <a:chOff x="1600202" y="0"/>
            <a:chExt cx="6290038" cy="9776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00202" y="0"/>
              <a:ext cx="6290038" cy="9776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2" name="Прямоугольник 21"/>
            <p:cNvSpPr/>
            <p:nvPr/>
          </p:nvSpPr>
          <p:spPr>
            <a:xfrm>
              <a:off x="1600202" y="0"/>
              <a:ext cx="6290038" cy="9776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Коррекция звукопроизношения</a:t>
              </a:r>
              <a:endParaRPr lang="ru-RU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759145" cy="11061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prstClr val="white"/>
                </a:solidFill>
                <a:ea typeface="+mn-ea"/>
                <a:cs typeface="+mn-cs"/>
              </a:rPr>
              <a:t>Эффективность реализуемой программы:</a:t>
            </a:r>
            <a:br>
              <a:rPr lang="ru-RU" sz="2800" b="1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28504"/>
            <a:ext cx="8946541" cy="4619896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Положительная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в развитии всех речевых направлений  у детей с ОВЗ;</a:t>
            </a:r>
          </a:p>
          <a:p>
            <a:pPr lvl="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Выравнивание речевых пробелов (лексика – грамматических категорий у детей с двуязычием);</a:t>
            </a:r>
          </a:p>
          <a:p>
            <a:pPr lvl="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Адресная помощь детям, с незначительными речевыми нарушениями (ФНР);</a:t>
            </a:r>
          </a:p>
          <a:p>
            <a:pPr lvl="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Обогащение всех речевых компонентов у детей с нормой речевого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03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10195"/>
            <a:ext cx="8825658" cy="72281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907177"/>
            <a:ext cx="9959513" cy="392756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понимание характера нарушения развития детей с ОВЗ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 знание технологий работы  с детьми с ОВЗ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.Неэффективное взаимодействие с другими участниками образовательных отношений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.Нежелание выходить за «Рамки» своей профессиональной деятельности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10195"/>
            <a:ext cx="8825658" cy="1053736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2708366"/>
            <a:ext cx="9959513" cy="249065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любого цивилизованного общества - равные возможности для всех, поэтому сегодня одной из основных идей образования является инклюзия, совместное обучение и воспитание детей с ограниченными возможностями здоровья и здоровых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174953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880" y="452718"/>
            <a:ext cx="4798423" cy="77519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основные характеристики инклюзивного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3312" y="1854926"/>
            <a:ext cx="9425351" cy="439347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образование… это адаптация образовательного пространства, среды к нуждам каждого ребенка, включая реформирование образовательного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496390"/>
            <a:ext cx="9519612" cy="101019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деятельность инклюзивного образования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22" y="2151016"/>
            <a:ext cx="10040984" cy="3431177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ФЗ </a:t>
            </a:r>
            <a:r>
              <a:rPr lang="ru-RU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273 ст.5 Право на образование. Государственные гарантии реализации права на образование в </a:t>
            </a:r>
            <a:r>
              <a:rPr lang="ru-RU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РФ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(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 октября 2013 г. N 1155 г. Москва «Об утверждении федерального государственного образовательного стандарта дошкольного образования</a:t>
            </a:r>
          </a:p>
          <a:p>
            <a:pPr marL="0" lvl="0" indent="0" algn="ctr">
              <a:spcBef>
                <a:spcPts val="0"/>
              </a:spcBef>
              <a:buClr>
                <a:srgbClr val="B31166"/>
              </a:buClr>
              <a:buNone/>
            </a:pPr>
            <a:endParaRPr lang="ru-RU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496390"/>
            <a:ext cx="9701348" cy="1010194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br>
              <a:rPr lang="ru-RU" sz="36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22" y="2151016"/>
            <a:ext cx="10040984" cy="343117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3200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«Обеспечить </a:t>
            </a:r>
            <a:r>
              <a:rPr lang="ru-RU" sz="32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доступность качественного образования всем воспитанникам, независимо от индивидуальных возможностей, с учетом разнообразия особых образовательных </a:t>
            </a:r>
            <a:r>
              <a:rPr lang="ru-RU" sz="3200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потребностей»</a:t>
            </a:r>
            <a:endParaRPr lang="ru-RU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6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496390"/>
            <a:ext cx="9701348" cy="101019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22" y="1854926"/>
            <a:ext cx="10040984" cy="3727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 работать в рамках инклюзивного образования?»</a:t>
            </a:r>
          </a:p>
          <a:p>
            <a:pPr marL="0" indent="0">
              <a:buNone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8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511000"/>
            <a:ext cx="9659501" cy="47286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2D2A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категории детей с ОВЗ и их особенности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эффективные методы и формы работы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воспитанниками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работу с родителями, направленную на успешную социализацию детей с ОВЗ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2D2A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8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958071"/>
          </a:xfrm>
        </p:spPr>
        <p:txBody>
          <a:bodyPr/>
          <a:lstStyle/>
          <a:p>
            <a:r>
              <a:rPr lang="ru-RU" sz="2000" b="1" i="1" dirty="0">
                <a:solidFill>
                  <a:srgbClr val="EBEBEB"/>
                </a:solidFill>
              </a:rPr>
              <a:t>Результаты диагностики речевого развития детей  5-6лет с 2016 по </a:t>
            </a:r>
            <a:r>
              <a:rPr lang="ru-RU" sz="2000" b="1" i="1" dirty="0" smtClean="0">
                <a:solidFill>
                  <a:srgbClr val="EBEBEB"/>
                </a:solidFill>
              </a:rPr>
              <a:t>2019 </a:t>
            </a:r>
            <a:r>
              <a:rPr lang="ru-RU" sz="2000" b="1" i="1" dirty="0">
                <a:solidFill>
                  <a:srgbClr val="EBEBEB"/>
                </a:solidFill>
              </a:rPr>
              <a:t>год в МБДОУ № 34 «Берёзка»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44" y="1489075"/>
            <a:ext cx="8542687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740356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3600" b="1" dirty="0">
                <a:solidFill>
                  <a:schemeClr val="tx1"/>
                </a:solidFill>
                <a:ea typeface="+mn-ea"/>
                <a:cs typeface="+mn-cs"/>
              </a:rPr>
              <a:t>Задачи проекта:</a:t>
            </a:r>
            <a:br>
              <a:rPr lang="ru-RU" sz="3600" b="1" dirty="0">
                <a:solidFill>
                  <a:schemeClr val="tx1"/>
                </a:solidFill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93074"/>
            <a:ext cx="8946541" cy="50553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1.Разработать и внедрить в образовательный процесс парциальную образовательную программу по развитию речи детей от 4 до 7 лет "Росточек".</a:t>
            </a:r>
            <a:b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2.Обновить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содержание части ОПДО, формируемой участниками образовательных отношений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3.Обеспечить освоение  и качественную реализацию педагогами ДОУ обновленной ОПДО .</a:t>
            </a:r>
            <a:b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</a:br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4.Увеличить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долю воспитанников от 4 до 7 лет, демонстрирующих достаточный и оптимальный уровни речевого развития</a:t>
            </a:r>
            <a:endParaRPr lang="ru-RU" sz="1800" b="1" dirty="0">
              <a:solidFill>
                <a:schemeClr val="bg2">
                  <a:lumMod val="40000"/>
                  <a:lumOff val="60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white"/>
                </a:solidFill>
                <a:ea typeface="+mn-ea"/>
                <a:cs typeface="Times New Roman" panose="02020603050405020304" pitchFamily="18" charset="0"/>
              </a:rPr>
              <a:t>Теоретическая основа программы:</a:t>
            </a:r>
            <a:br>
              <a:rPr lang="ru-RU" sz="4400" b="1" dirty="0">
                <a:solidFill>
                  <a:prstClr val="white"/>
                </a:solidFill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адаптированная основная образовательная программа для дошкольников с тяжёлыми нарушениями речи, Л. В. Лопатина;</a:t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Программа коррекционно- развивающей работы в логопедической группе детского сада для ОНР,  </a:t>
            </a:r>
            <a:endParaRPr lang="ru-RU" sz="2800" dirty="0" smtClean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Н.В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Нищева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3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489</TotalTime>
  <Words>414</Words>
  <Application>Microsoft Office PowerPoint</Application>
  <PresentationFormat>Широкоэкранный</PresentationFormat>
  <Paragraphs>48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«Особенности организации образовательного процесса для детей с ОВЗ в условиях инклюзии»  В рамках опорной образовательной организации</vt:lpstr>
      <vt:lpstr>Понятия и основные характеристики инклюзивного образования</vt:lpstr>
      <vt:lpstr>Нормативные документы, регламентирующие деятельность инклюзивного образования</vt:lpstr>
      <vt:lpstr>Основная идея проекта </vt:lpstr>
      <vt:lpstr>Вопрос:</vt:lpstr>
      <vt:lpstr>ОТВЕТ:</vt:lpstr>
      <vt:lpstr>Результаты диагностики речевого развития детей  5-6лет с 2016 по 2019 год в МБДОУ № 34 «Берёзка»</vt:lpstr>
      <vt:lpstr>Задачи проекта: </vt:lpstr>
      <vt:lpstr>Теоретическая основа программы: </vt:lpstr>
      <vt:lpstr>Организация специальных условий</vt:lpstr>
      <vt:lpstr>Презентация PowerPoint</vt:lpstr>
      <vt:lpstr>Эффективность реализуемой программы: </vt:lpstr>
      <vt:lpstr>Затруднения:</vt:lpstr>
      <vt:lpstr>ИТОГ…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создания педагогических проектов</dc:title>
  <dc:creator>1</dc:creator>
  <cp:lastModifiedBy>user</cp:lastModifiedBy>
  <cp:revision>46</cp:revision>
  <cp:lastPrinted>2020-02-20T04:30:13Z</cp:lastPrinted>
  <dcterms:created xsi:type="dcterms:W3CDTF">2018-02-20T05:15:04Z</dcterms:created>
  <dcterms:modified xsi:type="dcterms:W3CDTF">2020-06-15T12:16:05Z</dcterms:modified>
</cp:coreProperties>
</file>