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80" r:id="rId14"/>
    <p:sldId id="281" r:id="rId15"/>
    <p:sldId id="269" r:id="rId16"/>
    <p:sldId id="274" r:id="rId17"/>
    <p:sldId id="270" r:id="rId18"/>
    <p:sldId id="272" r:id="rId19"/>
    <p:sldId id="273" r:id="rId20"/>
    <p:sldId id="275" r:id="rId21"/>
    <p:sldId id="278" r:id="rId22"/>
    <p:sldId id="279" r:id="rId23"/>
    <p:sldId id="276" r:id="rId24"/>
    <p:sldId id="277" r:id="rId25"/>
    <p:sldId id="26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D110-BC2C-457F-9501-FF5834B619D8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0A9C-9921-419B-A7DA-288C507D6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D110-BC2C-457F-9501-FF5834B619D8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0A9C-9921-419B-A7DA-288C507D6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D110-BC2C-457F-9501-FF5834B619D8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0A9C-9921-419B-A7DA-288C507D6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D110-BC2C-457F-9501-FF5834B619D8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0A9C-9921-419B-A7DA-288C507D6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D110-BC2C-457F-9501-FF5834B619D8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0A9C-9921-419B-A7DA-288C507D6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D110-BC2C-457F-9501-FF5834B619D8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0A9C-9921-419B-A7DA-288C507D6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D110-BC2C-457F-9501-FF5834B619D8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0A9C-9921-419B-A7DA-288C507D6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D110-BC2C-457F-9501-FF5834B619D8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0A9C-9921-419B-A7DA-288C507D6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D110-BC2C-457F-9501-FF5834B619D8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0A9C-9921-419B-A7DA-288C507D6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D110-BC2C-457F-9501-FF5834B619D8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0A9C-9921-419B-A7DA-288C507D6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D110-BC2C-457F-9501-FF5834B619D8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0A9C-9921-419B-A7DA-288C507D6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CD110-BC2C-457F-9501-FF5834B619D8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50A9C-9921-419B-A7DA-288C507D6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4957770" cy="235745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Семинар-практикум «Семья на пороге школьной жизни»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28" y="5429264"/>
            <a:ext cx="3786214" cy="85725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Подготовила педагог-психолог </a:t>
            </a:r>
            <a:r>
              <a:rPr lang="ru-RU" sz="2000" dirty="0" err="1" smtClean="0"/>
              <a:t>Самбур</a:t>
            </a:r>
            <a:r>
              <a:rPr lang="ru-RU" sz="2000" dirty="0" smtClean="0"/>
              <a:t> О.Ю.</a:t>
            </a:r>
            <a:endParaRPr lang="ru-RU" sz="2000" dirty="0"/>
          </a:p>
        </p:txBody>
      </p:sp>
      <p:pic>
        <p:nvPicPr>
          <p:cNvPr id="5" name="Рисунок 4" descr="E:\Новая папка (2)\ромашка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500042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3-tub-ru.yandex.net/i?id=275233874-38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357562"/>
            <a:ext cx="3496964" cy="2429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274638"/>
            <a:ext cx="5329246" cy="215423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Различать гласные и согласные звуки;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разделять слова на слоги с помощью хлопков, шагов;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Определять место звука в слове( начало, середина, конец)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714620"/>
            <a:ext cx="3900486" cy="3071833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Знать и уметь рассказывать русские народные сказки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Читать стихи наизусть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Уметь полно и последовательно пересказывать прослушанные тексты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Уметь составлять рассказ по картинке, серии картинок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9" name="Рисунок 8" descr="http://im4-tub-ru.yandex.net/i?id=467293397-34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14356"/>
            <a:ext cx="1785950" cy="1429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7-tub-ru.yandex.net/i?id=316315096-67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357562"/>
            <a:ext cx="250033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Задачи 1 четверти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 smtClean="0">
                <a:solidFill>
                  <a:srgbClr val="0070C0"/>
                </a:solidFill>
              </a:rPr>
              <a:t>Знать понятия: речь, предложение, слово, слог, ударение, звуки речи.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Уметь вычленять звуки в словах, определять их последовательность.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Правильно называть звуки в слове и характеризовать их.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Различать гласные и согласные звуки и буквы.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Определять место ударения в слове.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Уметь читать слоги.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Уметь писать изученные строчные и заглавные буквы, их соединения и слова.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Иметь пространственные и временные представления.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Вести счет предметов до 10 и сравнивать.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Вести счет до 10 в прямом и обратном порядке.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Уметь читать письменные и печатные цифры, правильно их писать.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Соотносить число предметов и цифру.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Усвоить состав чисел: 2,3,4,5.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Читать простейшие математические записи.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Знать и различать геометрические фигуры: круг, треугольник, квадрат. </a:t>
            </a:r>
          </a:p>
          <a:p>
            <a:endParaRPr lang="ru-RU" dirty="0"/>
          </a:p>
        </p:txBody>
      </p:sp>
      <p:pic>
        <p:nvPicPr>
          <p:cNvPr id="4" name="Рисунок 3" descr="http://im8-tub-ru.yandex.net/i?id=452387455-57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"/>
            <a:ext cx="1167765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Практическая часть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1. Рисунок человека</a:t>
            </a:r>
          </a:p>
          <a:p>
            <a:pPr marL="514350" indent="-514350">
              <a:buNone/>
            </a:pPr>
            <a:r>
              <a:rPr lang="ru-RU" dirty="0" smtClean="0"/>
              <a:t>2. Словесные игры</a:t>
            </a:r>
          </a:p>
          <a:p>
            <a:pPr marL="514350" indent="-514350">
              <a:buNone/>
            </a:pPr>
            <a:r>
              <a:rPr lang="ru-RU" dirty="0" smtClean="0"/>
              <a:t>3.Ориентация на листе бумаги</a:t>
            </a:r>
          </a:p>
          <a:p>
            <a:pPr marL="514350" indent="-514350">
              <a:buNone/>
            </a:pPr>
            <a:r>
              <a:rPr lang="ru-RU" dirty="0" smtClean="0"/>
              <a:t>4. Ориентация по схеме</a:t>
            </a:r>
          </a:p>
          <a:p>
            <a:pPr marL="514350" indent="-514350">
              <a:buNone/>
            </a:pPr>
            <a:r>
              <a:rPr lang="ru-RU" dirty="0" smtClean="0"/>
              <a:t>5.Классификация</a:t>
            </a:r>
          </a:p>
          <a:p>
            <a:pPr marL="514350" indent="-514350">
              <a:buNone/>
            </a:pPr>
            <a:r>
              <a:rPr lang="ru-RU" dirty="0" smtClean="0"/>
              <a:t>6.Четвертый лишний</a:t>
            </a:r>
          </a:p>
          <a:p>
            <a:pPr marL="514350" indent="-514350">
              <a:buNone/>
            </a:pPr>
            <a:r>
              <a:rPr lang="ru-RU" dirty="0" smtClean="0"/>
              <a:t>7.Недостающий предмет</a:t>
            </a:r>
          </a:p>
          <a:p>
            <a:pPr marL="514350" indent="-514350">
              <a:buNone/>
            </a:pPr>
            <a:r>
              <a:rPr lang="ru-RU" dirty="0" smtClean="0"/>
              <a:t>8.Последовательные картинки</a:t>
            </a:r>
          </a:p>
          <a:p>
            <a:pPr marL="514350" indent="-514350">
              <a:buNone/>
            </a:pPr>
            <a:r>
              <a:rPr lang="ru-RU" dirty="0" smtClean="0"/>
              <a:t>9. Разрезные картинки</a:t>
            </a:r>
            <a:endParaRPr lang="ru-RU" dirty="0"/>
          </a:p>
        </p:txBody>
      </p:sp>
      <p:pic>
        <p:nvPicPr>
          <p:cNvPr id="6" name="Рисунок 5" descr="http://im2-tub-ru.yandex.net/i?id=422474110-44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2021205" cy="1429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Рисунок человека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User\Desktop\detskiy-ps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72160"/>
            <a:ext cx="3096344" cy="437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части-тела-14986567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394101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44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Словесные игры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«Придумай слова на букву «М»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Какой бывает мама?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Назови по – другому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«Да и нет»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Хлопни на названии цветка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Назови одним словом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Скажи </a:t>
            </a:r>
            <a:r>
              <a:rPr lang="ru-RU" dirty="0" smtClean="0">
                <a:solidFill>
                  <a:srgbClr val="0070C0"/>
                </a:solidFill>
              </a:rPr>
              <a:t>наоборот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Что изменилось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12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Ориентировка на листе бумаги</a:t>
            </a:r>
            <a:endParaRPr lang="ru-RU" dirty="0"/>
          </a:p>
        </p:txBody>
      </p:sp>
      <p:pic>
        <p:nvPicPr>
          <p:cNvPr id="1026" name="Picture 2" descr="C:\Users\!\Desktop\3ab889547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857364"/>
            <a:ext cx="3000396" cy="3714761"/>
          </a:xfrm>
          <a:prstGeom prst="rect">
            <a:avLst/>
          </a:prstGeom>
          <a:noFill/>
        </p:spPr>
      </p:pic>
      <p:pic>
        <p:nvPicPr>
          <p:cNvPr id="3" name="Picture 2" descr="C:\Users\!\Desktop\недостающий предмет\дорисуй\98893855_large_y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142984"/>
            <a:ext cx="4214842" cy="5481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Лабиринты</a:t>
            </a:r>
            <a:endParaRPr lang="ru-RU" dirty="0"/>
          </a:p>
        </p:txBody>
      </p:sp>
      <p:pic>
        <p:nvPicPr>
          <p:cNvPr id="2050" name="Picture 2" descr="C:\Users\!\Desktop\90797bef9ef6175e04f3c9383568f9e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736"/>
            <a:ext cx="3543514" cy="4911725"/>
          </a:xfrm>
          <a:prstGeom prst="rect">
            <a:avLst/>
          </a:prstGeom>
          <a:noFill/>
        </p:spPr>
      </p:pic>
      <p:pic>
        <p:nvPicPr>
          <p:cNvPr id="2051" name="Picture 3" descr="C:\Users\!\Desktop\5ca8a0eaf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28736"/>
            <a:ext cx="3929090" cy="4572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Ориентировка по схеме</a:t>
            </a:r>
            <a:endParaRPr lang="ru-RU" dirty="0"/>
          </a:p>
        </p:txBody>
      </p:sp>
      <p:pic>
        <p:nvPicPr>
          <p:cNvPr id="3" name="Picture 2" descr="C:\Users\!\Desktop\лабиринты\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9552" y="1468150"/>
            <a:ext cx="3071834" cy="4453746"/>
          </a:xfrm>
          <a:prstGeom prst="rect">
            <a:avLst/>
          </a:prstGeom>
          <a:noFill/>
        </p:spPr>
      </p:pic>
      <p:pic>
        <p:nvPicPr>
          <p:cNvPr id="1026" name="Picture 2" descr="C:\Users\User\Desktop\41348_html_7ae786e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40768"/>
            <a:ext cx="3866837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Классификация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obobshaeni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20891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Четвертый лишний</a:t>
            </a:r>
            <a:endParaRPr lang="ru-RU" dirty="0"/>
          </a:p>
        </p:txBody>
      </p:sp>
      <p:pic>
        <p:nvPicPr>
          <p:cNvPr id="2050" name="Picture 2" descr="C:\Users\!\Desktop\different-pictures-frui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298"/>
            <a:ext cx="3345766" cy="4983163"/>
          </a:xfrm>
          <a:prstGeom prst="rect">
            <a:avLst/>
          </a:prstGeom>
          <a:noFill/>
        </p:spPr>
      </p:pic>
      <p:pic>
        <p:nvPicPr>
          <p:cNvPr id="4099" name="Picture 3" descr="C:\Users\User\Desktop\логика\a452ff18ba0e549217aed9c1574e0055_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1556791"/>
            <a:ext cx="3600401" cy="449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900igr.net/datas/doshkolnoe-obrazovanie/Psikhologicheskaja-gotovnost-k-shkole/0004-004-Sostavljajuschie-psikhologicheskoj-gotovnosti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50"/>
            <a:ext cx="8358245" cy="614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Недостающий предмет</a:t>
            </a:r>
            <a:endParaRPr lang="ru-RU" dirty="0"/>
          </a:p>
        </p:txBody>
      </p:sp>
      <p:pic>
        <p:nvPicPr>
          <p:cNvPr id="2051" name="Picture 3" descr="C:\Users\!\Desktop\недостающий предмет\devexe1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016" y="1628800"/>
            <a:ext cx="3570760" cy="4375944"/>
          </a:xfrm>
          <a:prstGeom prst="rect">
            <a:avLst/>
          </a:prstGeom>
          <a:noFill/>
        </p:spPr>
      </p:pic>
      <p:pic>
        <p:nvPicPr>
          <p:cNvPr id="3074" name="Picture 2" descr="C:\Users\User\Desktop\логика\image023_24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4219575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Найди закономерность</a:t>
            </a:r>
            <a:endParaRPr lang="ru-RU" dirty="0"/>
          </a:p>
        </p:txBody>
      </p:sp>
      <p:pic>
        <p:nvPicPr>
          <p:cNvPr id="1026" name="Picture 2" descr="C:\Users\User\Desktop\логика\196231_html_m6519150a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513"/>
            <a:ext cx="4032448" cy="507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логика\file1875090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56792"/>
            <a:ext cx="3300413" cy="422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52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Последовательные картинки</a:t>
            </a:r>
            <a:endParaRPr lang="ru-RU" dirty="0"/>
          </a:p>
        </p:txBody>
      </p:sp>
      <p:pic>
        <p:nvPicPr>
          <p:cNvPr id="2050" name="Picture 2" descr="C:\Users\User\Desktop\логика\1295221928_didaktich-igr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3168351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логика\eb30825854c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306" y="1628800"/>
            <a:ext cx="381000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30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Разрезные картинки</a:t>
            </a:r>
            <a:endParaRPr lang="ru-RU" dirty="0"/>
          </a:p>
        </p:txBody>
      </p:sp>
      <p:pic>
        <p:nvPicPr>
          <p:cNvPr id="4" name="Содержимое 3" descr="http://school65.dnepredu.com/uploads/editor/3068/100127/sitepage_41/psih_1(1)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071546"/>
            <a:ext cx="62103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maaam.ru/upload/blogs/9a6fd1b8b5eb048f8b0a8c24c4d06f0a.jp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786190"/>
            <a:ext cx="3643319" cy="255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olgasergeeff.ru/wp-content/uploads/2012/07/10-1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3571876"/>
            <a:ext cx="3086425" cy="28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Рекомендации  родителям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при подготовке к школе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Избегайте чрезмерных требований. </a:t>
            </a:r>
            <a:r>
              <a:rPr lang="ru-RU" sz="1400" dirty="0" smtClean="0">
                <a:solidFill>
                  <a:srgbClr val="002060"/>
                </a:solidFill>
              </a:rPr>
              <a:t>Не спрашивайте с ребенка все и сразу. Ваши требования должны соответствовать уровню развития его навыков и познавательных способностей. Не забывайте, что такие важные и нужные качества, как прилежание, аккуратность, ответственность не формируются сразу. Ребенок пока ещё учиться управлять собой, организовывать свою деятельность и очень нуждается в поддержке, понимании и одобрении со стороны взрослых. Задача пап и мам запастись терпением и помочь ребенку.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Право на ошибку. </a:t>
            </a:r>
            <a:r>
              <a:rPr lang="ru-RU" sz="1400" dirty="0" smtClean="0">
                <a:solidFill>
                  <a:srgbClr val="002060"/>
                </a:solidFill>
              </a:rPr>
              <a:t>Важно, чтобы ребенок не боялся ошибаться. Если у него что-то не получается, не ругайте. Иначе он будет бояться ошибаться, поверит в то, что ничего не может. Даже взрослому, когда он учиться чему-то новому, не всё сразу удаётся. Если заметили ошибку, обратите внимание ребенка на неё и предложите исправить. И обязательно хвалите. Хвалите за каждый даже совсем крошечный успех.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Не думайте за ребёнка. </a:t>
            </a:r>
            <a:r>
              <a:rPr lang="ru-RU" sz="1400" dirty="0" smtClean="0">
                <a:solidFill>
                  <a:srgbClr val="002060"/>
                </a:solidFill>
              </a:rPr>
              <a:t>Помогая ребенку выполнять задание, не вмешивайтесь во все, что он делает. Иначе ребенок начнет думать, что он не способен справиться с заданием самостоятельно. Не думайте и не решайте за него, иначе он очень быстро поймет, что ему незачем заниматься, родители всё равно помогут всё решить.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Не пропустите первые трудности. </a:t>
            </a:r>
            <a:r>
              <a:rPr lang="ru-RU" sz="1400" dirty="0" smtClean="0">
                <a:solidFill>
                  <a:srgbClr val="002060"/>
                </a:solidFill>
              </a:rPr>
              <a:t>Обращайте внимание на любые трудности своего ребенка и по мере необходимости обращайтесь к специалистам. Если у ребенка есть проблемы со здоровьем, обязательно займитесь лечением, так как будущие учебные нагрузки могут существенно ухудшить состояние ребенка. Если вас что-то беспокоит в поведении, не стесняйтесь, обращайтесь за помощью и советом к психологу. Если у ребенка проблемы с речью, посетите логопеда.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Устраивайте праздники. </a:t>
            </a:r>
            <a:r>
              <a:rPr lang="ru-RU" sz="1400" dirty="0" smtClean="0">
                <a:solidFill>
                  <a:srgbClr val="002060"/>
                </a:solidFill>
              </a:rPr>
              <a:t>Обязательно устраивайте маленькие праздники. Повод для этого придумать совсем не сложно. Радуйтесь его успехам. Пусть у Вас и вашего ребенка будет хорошее настроение.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/>
              <a:t>Благодарю </a:t>
            </a:r>
          </a:p>
          <a:p>
            <a:pPr algn="ctr">
              <a:buNone/>
            </a:pPr>
            <a:r>
              <a:rPr lang="ru-RU" sz="6000" dirty="0" smtClean="0"/>
              <a:t>за внимание!</a:t>
            </a:r>
            <a:endParaRPr lang="ru-RU" sz="6000" dirty="0"/>
          </a:p>
        </p:txBody>
      </p:sp>
      <p:pic>
        <p:nvPicPr>
          <p:cNvPr id="1026" name="Picture 2" descr="C:\Users\!\Desktop\логопед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3500438"/>
            <a:ext cx="2595564" cy="31194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Что должен знать ребенок , поступающий в первый класс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Фамилию имя и отчество, свой возраст и дату рождения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Фамилия имя отчество своих родителей и кем они работают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Свой домашний адрес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http://www.dkvartal.ru/system/ckeditor_assets/pictures/8521/content_asmq_owl.jpg?135939654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714752"/>
            <a:ext cx="3239456" cy="2411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274638"/>
            <a:ext cx="5114932" cy="251142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Времена года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dirty="0" smtClean="0">
                <a:solidFill>
                  <a:srgbClr val="0070C0"/>
                </a:solidFill>
              </a:rPr>
              <a:t>Последовательность, название месяцев и основные приметы каждого времени года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8934"/>
            <a:ext cx="4186238" cy="3197229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Части суток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Последовательность и основные признаки каждого времени суток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2628888" cy="2262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286124"/>
            <a:ext cx="3071834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Диких и домашних животных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Животных жарких стран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Животных Севера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Названия детенышей животных и повадки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Зимующих и перелетных птиц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!\Desktop\6495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357562"/>
            <a:ext cx="2857520" cy="3214710"/>
          </a:xfrm>
          <a:prstGeom prst="rect">
            <a:avLst/>
          </a:prstGeom>
          <a:noFill/>
        </p:spPr>
      </p:pic>
      <p:pic>
        <p:nvPicPr>
          <p:cNvPr id="4" name="Picture 2" descr="C:\Users\!\Desktop\08labksj913237596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429000"/>
            <a:ext cx="2776064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Транспорт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Наземный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Подземный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Водный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Воздушный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подводный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56130" r="46098"/>
          <a:stretch>
            <a:fillRect/>
          </a:stretch>
        </p:blipFill>
        <p:spPr bwMode="auto">
          <a:xfrm>
            <a:off x="357158" y="4429132"/>
            <a:ext cx="2105025" cy="2181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1200" t="61111" r="28667"/>
          <a:stretch>
            <a:fillRect/>
          </a:stretch>
        </p:blipFill>
        <p:spPr bwMode="auto">
          <a:xfrm>
            <a:off x="3857620" y="3857628"/>
            <a:ext cx="3286148" cy="1795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 t="74000"/>
          <a:stretch>
            <a:fillRect/>
          </a:stretch>
        </p:blipFill>
        <p:spPr bwMode="auto">
          <a:xfrm>
            <a:off x="5357818" y="1357298"/>
            <a:ext cx="3252786" cy="1733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Различать и называть: </a:t>
            </a:r>
            <a:r>
              <a:rPr lang="ru-RU" dirty="0" err="1" smtClean="0">
                <a:solidFill>
                  <a:srgbClr val="0070C0"/>
                </a:solidFill>
              </a:rPr>
              <a:t>овощи,фрукты,ягоды,грибы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0"/>
            <a:ext cx="3102481" cy="2621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85926"/>
            <a:ext cx="3619500" cy="4076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Различать и называть плоскостные геометрические фигуры: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прямоугольник, овал, круг, треугольник, квадрат, ромб, трапеция и различать их в окружающей обстановке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3088327" cy="20574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571876"/>
            <a:ext cx="2133600" cy="23145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85786" y="4071942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Различать и называть</a:t>
            </a:r>
          </a:p>
          <a:p>
            <a:pPr>
              <a:defRPr/>
            </a:pP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геометрические тела:</a:t>
            </a:r>
          </a:p>
          <a:p>
            <a:pPr>
              <a:defRPr/>
            </a:pP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Шар, куб, цилиндр, призма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ru-RU" sz="31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Свободно считать от 1 до 10 и обратно;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3100" b="1" dirty="0" smtClean="0">
                <a:solidFill>
                  <a:srgbClr val="0070C0"/>
                </a:solidFill>
              </a:rPr>
              <a:t>Знать предыдущие и последующие числа</a:t>
            </a:r>
          </a:p>
          <a:p>
            <a:pPr>
              <a:defRPr/>
            </a:pPr>
            <a:r>
              <a:rPr lang="ru-RU" sz="3100" b="1" dirty="0" smtClean="0">
                <a:solidFill>
                  <a:srgbClr val="0070C0"/>
                </a:solidFill>
              </a:rPr>
              <a:t>    в пределах 10; уметь сравнивать числа</a:t>
            </a:r>
          </a:p>
          <a:p>
            <a:pPr>
              <a:defRPr/>
            </a:pPr>
            <a:r>
              <a:rPr lang="ru-RU" sz="3100" b="1" dirty="0" smtClean="0">
                <a:solidFill>
                  <a:srgbClr val="0070C0"/>
                </a:solidFill>
              </a:rPr>
              <a:t>    (понимать какое больше, какое меньше)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31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Владеть порядковым счетом;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31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Выполнять счетные операции в пределах 10;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31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Решать простейшие арифметические задачи;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31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Знать цифры;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31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Соотносить число предметов и цифры;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3100" b="1" dirty="0" smtClean="0">
                <a:solidFill>
                  <a:srgbClr val="0070C0"/>
                </a:solidFill>
              </a:rPr>
              <a:t>Уметь хорошо ориентироваться на листе бумаги </a:t>
            </a:r>
          </a:p>
          <a:p>
            <a:pPr>
              <a:defRPr/>
            </a:pPr>
            <a:r>
              <a:rPr lang="ru-RU" sz="3100" b="1" dirty="0" smtClean="0">
                <a:solidFill>
                  <a:srgbClr val="0070C0"/>
                </a:solidFill>
              </a:rPr>
              <a:t>и в пространстве:</a:t>
            </a:r>
          </a:p>
          <a:p>
            <a:pPr>
              <a:defRPr/>
            </a:pPr>
            <a:r>
              <a:rPr lang="ru-RU" sz="3100" b="1" dirty="0" smtClean="0">
                <a:solidFill>
                  <a:srgbClr val="0070C0"/>
                </a:solidFill>
              </a:rPr>
              <a:t>вверху, внизу, слева, справа, между, впереди,</a:t>
            </a:r>
          </a:p>
          <a:p>
            <a:pPr>
              <a:defRPr/>
            </a:pPr>
            <a:r>
              <a:rPr lang="ru-RU" sz="3100" b="1" dirty="0" smtClean="0">
                <a:solidFill>
                  <a:srgbClr val="0070C0"/>
                </a:solidFill>
              </a:rPr>
              <a:t> сзади и т. д.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10417"/>
          <a:stretch>
            <a:fillRect/>
          </a:stretch>
        </p:blipFill>
        <p:spPr bwMode="auto">
          <a:xfrm>
            <a:off x="7215206" y="357166"/>
            <a:ext cx="1714512" cy="2000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</TotalTime>
  <Words>440</Words>
  <Application>Microsoft Office PowerPoint</Application>
  <PresentationFormat>Экран (4:3)</PresentationFormat>
  <Paragraphs>96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Семинар-практикум «Семья на пороге школьной жизни»</vt:lpstr>
      <vt:lpstr>Презентация PowerPoint</vt:lpstr>
      <vt:lpstr>Что должен знать ребенок , поступающий в первый класс</vt:lpstr>
      <vt:lpstr>Времена года Последовательность, название месяцев и основные приметы каждого времени года</vt:lpstr>
      <vt:lpstr>Презентация PowerPoint</vt:lpstr>
      <vt:lpstr>Транспорт</vt:lpstr>
      <vt:lpstr>Различать и называть: овощи,фрукты,ягоды,грибы</vt:lpstr>
      <vt:lpstr> Различать и называть плоскостные геометрические фигуры: прямоугольник, овал, круг, треугольник, квадрат, ромб, трапеция и различать их в окружающей обстановке</vt:lpstr>
      <vt:lpstr>Презентация PowerPoint</vt:lpstr>
      <vt:lpstr>Различать гласные и согласные звуки; разделять слова на слоги с помощью хлопков, шагов; Определять место звука в слове( начало, середина, конец)</vt:lpstr>
      <vt:lpstr>Задачи 1 четверти</vt:lpstr>
      <vt:lpstr> Практическая часть  </vt:lpstr>
      <vt:lpstr>Рисунок человека</vt:lpstr>
      <vt:lpstr>Словесные игры</vt:lpstr>
      <vt:lpstr>Ориентировка на листе бумаги</vt:lpstr>
      <vt:lpstr>Лабиринты</vt:lpstr>
      <vt:lpstr>Ориентировка по схеме</vt:lpstr>
      <vt:lpstr>Классификация</vt:lpstr>
      <vt:lpstr>Четвертый лишний</vt:lpstr>
      <vt:lpstr>Недостающий предмет</vt:lpstr>
      <vt:lpstr>Найди закономерность</vt:lpstr>
      <vt:lpstr>Последовательные картинки</vt:lpstr>
      <vt:lpstr>Разрезные картинки</vt:lpstr>
      <vt:lpstr>Рекомендации  родителям при подготовке к школе</vt:lpstr>
      <vt:lpstr>Презентация PowerPoint</vt:lpstr>
    </vt:vector>
  </TitlesOfParts>
  <Company>Ya Blondinko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Семинар-практикум «Семья на пороге школьной жизни»</dc:title>
  <dc:creator>!</dc:creator>
  <cp:lastModifiedBy>User</cp:lastModifiedBy>
  <cp:revision>36</cp:revision>
  <dcterms:created xsi:type="dcterms:W3CDTF">2013-10-12T05:48:18Z</dcterms:created>
  <dcterms:modified xsi:type="dcterms:W3CDTF">2013-11-05T13:24:35Z</dcterms:modified>
</cp:coreProperties>
</file>