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2" r:id="rId6"/>
    <p:sldId id="264" r:id="rId7"/>
    <p:sldId id="265" r:id="rId8"/>
    <p:sldId id="266" r:id="rId9"/>
    <p:sldId id="267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85932" autoAdjust="0"/>
  </p:normalViewPr>
  <p:slideViewPr>
    <p:cSldViewPr>
      <p:cViewPr varScale="1">
        <p:scale>
          <a:sx n="59" d="100"/>
          <a:sy n="59" d="100"/>
        </p:scale>
        <p:origin x="17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A1A0B5-3D46-440D-AA93-1BB8F8712DCF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81D53E-0B77-4E37-8ED3-35F1E75ADF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1D53E-0B77-4E37-8ED3-35F1E75ADFA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1D53E-0B77-4E37-8ED3-35F1E75ADFA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1D53E-0B77-4E37-8ED3-35F1E75ADFA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FFC97-9079-4BFB-9C49-4CA601FA48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D34FE-C00D-4A6D-A9F4-736F9D5079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3295E-1DC7-4402-8EE7-6E4688FE7B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15B44-3C83-45B7-B926-5A9C02D725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D2FC2-8455-40E5-BBC1-3663046A8B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0555B-1775-42CA-B01E-7438C34D91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37554-A515-49F6-97A4-45C3F32650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66C59-AD81-41AA-91B7-8B2721A29B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3E432-B841-45A3-B712-E98FCEE07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652B4-E8FF-4EA8-A574-790201201E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380DD-34DE-4B9A-9421-9C62FA8090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8486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55640BD-66BE-4EA4-9B2A-4CBE3A58E5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esktop\&#1079;&#1076;&#1088;&#1072;&#1074;&#1089;&#1090;&#1074;&#1091;&#1081;%20&#1096;&#1082;&#1086;&#1083;&#1072;!\&#1063;&#1077;&#1084;&#1091;%20&#1059;&#1095;&#1072;&#1090;%20&#1042;%20&#1064;&#1082;&#1086;&#1083;&#1077;%20.mp3" TargetMode="Externa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85786" y="1643050"/>
            <a:ext cx="7772400" cy="2001974"/>
          </a:xfrm>
        </p:spPr>
        <p:txBody>
          <a:bodyPr/>
          <a:lstStyle/>
          <a:p>
            <a:pPr eaLnBrk="1" hangingPunct="1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Улучшение социального статуса ребенка в группе как профилактика психологических травм.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Рисунок 4" descr="children_012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188" y="5300663"/>
            <a:ext cx="12223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Рисунок 6" descr="children_0133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2988" y="5153025"/>
            <a:ext cx="38100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Рисунок 7" descr="children_0127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750" y="188913"/>
            <a:ext cx="1368425" cy="167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Рисунок 8" descr="children_0166.gif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" y="3246120"/>
            <a:ext cx="1257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Чему Учат В Школе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Педагог- психолог МБДОУ №34</a:t>
            </a:r>
          </a:p>
          <a:p>
            <a:pPr algn="r"/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Самбур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О.Ю.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Игра «Большое путешествие на корабле»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556792"/>
            <a:ext cx="7848600" cy="456937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Представь , что ты капитан большого корабля, самого настоящего. Ты на нем можешь отправиться в путешествие по дальним странам, но тебе нужно набрать команду из детей вашей группы. Кого ты возьмешь с собой в плавание?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User\Desktop\330026694634_1248183653_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4149080"/>
            <a:ext cx="4608512" cy="27089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476672"/>
            <a:ext cx="7848600" cy="5649491"/>
          </a:xfrm>
        </p:spPr>
        <p:txBody>
          <a:bodyPr/>
          <a:lstStyle/>
          <a:p>
            <a:pPr algn="ctr">
              <a:buNone/>
            </a:pPr>
            <a:endParaRPr lang="ru-RU" sz="3200" dirty="0" smtClean="0"/>
          </a:p>
          <a:p>
            <a:pPr algn="ctr">
              <a:buNone/>
            </a:pPr>
            <a:endParaRPr lang="ru-RU" sz="3200" dirty="0" smtClean="0"/>
          </a:p>
          <a:p>
            <a:pPr algn="ctr">
              <a:buNone/>
            </a:pPr>
            <a:endParaRPr lang="ru-RU" sz="3200" dirty="0" smtClean="0"/>
          </a:p>
          <a:p>
            <a:pPr algn="ctr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</a:p>
          <a:p>
            <a:pPr algn="ctr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внимание!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не трогать\картинки к презентациям\45104630_060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429000"/>
            <a:ext cx="2952328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         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Социальный статус </a:t>
            </a:r>
          </a:p>
        </p:txBody>
      </p:sp>
      <p:pic>
        <p:nvPicPr>
          <p:cNvPr id="5" name="Рисунок 4" descr="59916066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92150"/>
            <a:ext cx="2139950" cy="235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411760" y="1844824"/>
            <a:ext cx="5688632" cy="4248472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статус индивида в социальной группе, складывающийся на основе оценок его места и роли в данной группе и определяющийся при помощи социометрических методов.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социального статуса ребенка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AG00317_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707904" y="2636912"/>
            <a:ext cx="1633141" cy="1835076"/>
          </a:xfrm>
          <a:noFill/>
          <a:ln/>
        </p:spPr>
      </p:pic>
      <p:pic>
        <p:nvPicPr>
          <p:cNvPr id="3" name="Picture 2" descr="C:\Users\User\Desktop\medium_2010011609493237566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1988840"/>
            <a:ext cx="2664296" cy="1872209"/>
          </a:xfrm>
          <a:prstGeom prst="rect">
            <a:avLst/>
          </a:prstGeom>
          <a:noFill/>
        </p:spPr>
      </p:pic>
      <p:pic>
        <p:nvPicPr>
          <p:cNvPr id="1027" name="Picture 3" descr="C:\Users\User\Desktop\1672729-2x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1844824"/>
            <a:ext cx="2536056" cy="2088232"/>
          </a:xfrm>
          <a:prstGeom prst="rect">
            <a:avLst/>
          </a:prstGeom>
          <a:noFill/>
        </p:spPr>
      </p:pic>
      <p:pic>
        <p:nvPicPr>
          <p:cNvPr id="1028" name="Picture 4" descr="C:\Users\User\Desktop\dou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608" y="3861048"/>
            <a:ext cx="2664296" cy="2592288"/>
          </a:xfrm>
          <a:prstGeom prst="rect">
            <a:avLst/>
          </a:prstGeom>
          <a:noFill/>
        </p:spPr>
      </p:pic>
      <p:pic>
        <p:nvPicPr>
          <p:cNvPr id="1029" name="Picture 5" descr="C:\Users\User\Desktop\kids_big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80112" y="3933056"/>
            <a:ext cx="3039046" cy="2611760"/>
          </a:xfrm>
          <a:prstGeom prst="rect">
            <a:avLst/>
          </a:prstGeom>
          <a:noFill/>
        </p:spPr>
      </p:pic>
      <p:cxnSp>
        <p:nvCxnSpPr>
          <p:cNvPr id="13" name="Прямая со стрелкой 12"/>
          <p:cNvCxnSpPr/>
          <p:nvPr/>
        </p:nvCxnSpPr>
        <p:spPr>
          <a:xfrm>
            <a:off x="3275856" y="2780928"/>
            <a:ext cx="79208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5148064" y="2924946"/>
            <a:ext cx="504056" cy="2880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3491880" y="4221088"/>
            <a:ext cx="50405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 flipV="1">
            <a:off x="5076056" y="4149080"/>
            <a:ext cx="72008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075240" cy="95138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ятно 2 3"/>
          <p:cNvSpPr/>
          <p:nvPr/>
        </p:nvSpPr>
        <p:spPr>
          <a:xfrm>
            <a:off x="4067944" y="620688"/>
            <a:ext cx="3888432" cy="1512168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самооценка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ятно 2 5"/>
          <p:cNvSpPr/>
          <p:nvPr/>
        </p:nvSpPr>
        <p:spPr>
          <a:xfrm>
            <a:off x="5796136" y="1916832"/>
            <a:ext cx="3096344" cy="216024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Оценка сверстников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ятно 2 6"/>
          <p:cNvSpPr/>
          <p:nvPr/>
        </p:nvSpPr>
        <p:spPr>
          <a:xfrm>
            <a:off x="4716016" y="4005064"/>
            <a:ext cx="4427984" cy="237626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Успешность деятельности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-конечная звезда 7"/>
          <p:cNvSpPr/>
          <p:nvPr/>
        </p:nvSpPr>
        <p:spPr>
          <a:xfrm>
            <a:off x="3707904" y="2276872"/>
            <a:ext cx="2016224" cy="2088232"/>
          </a:xfrm>
          <a:prstGeom prst="star7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статус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ятно 2 8"/>
          <p:cNvSpPr/>
          <p:nvPr/>
        </p:nvSpPr>
        <p:spPr>
          <a:xfrm>
            <a:off x="899592" y="692696"/>
            <a:ext cx="2880320" cy="1872208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Оценка взрослого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ятно 2 9"/>
          <p:cNvSpPr/>
          <p:nvPr/>
        </p:nvSpPr>
        <p:spPr>
          <a:xfrm>
            <a:off x="1043608" y="4365104"/>
            <a:ext cx="3096344" cy="1872208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Игровые умения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ятно 2 10"/>
          <p:cNvSpPr/>
          <p:nvPr/>
        </p:nvSpPr>
        <p:spPr>
          <a:xfrm>
            <a:off x="251520" y="2708920"/>
            <a:ext cx="3240360" cy="1872208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Коммуникативные умения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/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Самооценка — это оценка личностью своих возможностей, качеств и места </a:t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среди других людей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Приемы для повышения самооценки ребенка: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Попросить совета как у равного или старшего. Обязательно при этом последуйте совету ребенка, даже если он далеко не лучший, так как воспитательный результат важнее любого другого.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Попросите о помощи как у равного или старшего.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Есть моменты, когда и всемогущему взрослому нужно побыть младшим — слабым, зависимым, беспомощным, беззащитным... от ребенка!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Уже в 5-7 лет этот прием, время от времени употребляемый, может дать чудодейственные результаты</a:t>
            </a:r>
          </a:p>
          <a:p>
            <a:endParaRPr lang="ru-RU" sz="1600" dirty="0" smtClean="0"/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Общение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988840"/>
            <a:ext cx="7848600" cy="4137323"/>
          </a:xfrm>
        </p:spPr>
        <p:txBody>
          <a:bodyPr/>
          <a:lstStyle/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  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Лисина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М.И.,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Галигузова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Л.Н., 1979)  пишут о том, что в основе формирования межличностных отношений и привязанностей лежит удовлетворение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коммуникативных потребностей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Дети предпочитают тех сверстников, которые адекватно удовлетворяют их потребности в общении. Причем главной из них остается потребность в доброжелательном внимании и уважении сверстника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дети 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3501008"/>
            <a:ext cx="3200400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Деятельность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основе популярности дошкольников лежит их деятельность – либо способность к организации совместной игровой деятельности, либо успешность продуктивной деятельности. Популярность ребенка в группе, его общая самооценка зависят в первую очередь от успеха, которого он добивается в совместной с детьми деятельности. 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fcda0eb182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573016"/>
            <a:ext cx="3338388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Игровая деятельность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484784"/>
            <a:ext cx="7848600" cy="4641379"/>
          </a:xfrm>
        </p:spPr>
        <p:txBody>
          <a:bodyPr/>
          <a:lstStyle/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Доминирующе значение имеет то, насколько ребенок овладел навыками игры, как он умеет организовать совместную с другими детьми игровую деятельность, придумать сюжет, распределить роли, подобрать игрушки, вспомогательные материалы, заставить остальных следовать предложенному игро­вому замыслу,— эти и подобные факторы практически полностью определяют поло­жение ребенка в группе сверстников. Если же ребенок по тем или иным причинам оказывается здесь несостоятельным, то его шансы занять в группе высокое положение равны нулю.</a:t>
            </a:r>
          </a:p>
          <a:p>
            <a:endParaRPr lang="ru-RU" dirty="0"/>
          </a:p>
        </p:txBody>
      </p:sp>
      <p:pic>
        <p:nvPicPr>
          <p:cNvPr id="2053" name="Picture 5" descr="C:\Users\User\Desktop\p15_629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717032"/>
            <a:ext cx="3096344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Рекомендации педагогам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916832"/>
            <a:ext cx="7848600" cy="4209331"/>
          </a:xfrm>
        </p:spPr>
        <p:txBody>
          <a:bodyPr/>
          <a:lstStyle/>
          <a:p>
            <a:pPr lvl="0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Общайтесь с ребенком, глядя ему в глаза. Визуальный контакт вселяет чувство доверия в душу ребенка.</a:t>
            </a:r>
          </a:p>
          <a:p>
            <a:pPr lvl="0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деятельности ребенка не сравнивать с результатами других детей, а только его самого вчера, неделю назад.</a:t>
            </a:r>
          </a:p>
          <a:p>
            <a:pPr lvl="0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Тревожным детям  нужно чаще давать престижные поручения, поощрять и хвалить за их исполнение при детях и взрослых. Полезно привлекать  тревожных детей в игры в кругу «Комплименты» ,«Я дарю тебе» которые помогут им узнать много приятного о себе от окружающих, взглянуть на себя "глазами других детей".</a:t>
            </a:r>
          </a:p>
          <a:p>
            <a:pPr lvl="0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наглядной стендовой информации «Наши достижения», Цветик-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семицветик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В раздевалке, на шкафчике каждого ребенка можно закрепить "Цветик-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семицветик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(или "Цветок достижений"), вырезанный из цветного картона. В центре цветка - фотография ребенка. А на лепестках, соответствующих дням недели, - информация о результатах ребенка, которыми он гордится. Позитивная информация очень важна и для взрослых, и для детей, для установления взаимопонимания между ними. Причем нужна она для родителей детей любого возраста.</a:t>
            </a:r>
          </a:p>
          <a:p>
            <a:pPr lvl="0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Хвалите детей за конкретные результаты деятельности.</a:t>
            </a:r>
          </a:p>
          <a:p>
            <a:pPr lvl="0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 агрессивных детей выражать агрессию в приемлемой форме</a:t>
            </a:r>
          </a:p>
          <a:p>
            <a:pPr lvl="0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Организуйте игры на сплочение детского коллектива и развитие коммуникативных умений.</a:t>
            </a:r>
          </a:p>
          <a:p>
            <a:pPr lvl="0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Развивайте  игровые навыки и умения детей.</a:t>
            </a:r>
          </a:p>
          <a:p>
            <a:pPr lvl="0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Повышайте самооценку ребенка </a:t>
            </a:r>
          </a:p>
          <a:p>
            <a:pPr lvl="0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Соблюдайте гигиенические требования к содержанию помещений и, в первую очередь, осуществление режима проветривания.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lvl="0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069046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5A867B"/>
        </a:dk2>
        <a:lt2>
          <a:srgbClr val="B7D760"/>
        </a:lt2>
        <a:accent1>
          <a:srgbClr val="F1F3CF"/>
        </a:accent1>
        <a:accent2>
          <a:srgbClr val="E9CC7A"/>
        </a:accent2>
        <a:accent3>
          <a:srgbClr val="FFFFFF"/>
        </a:accent3>
        <a:accent4>
          <a:srgbClr val="000000"/>
        </a:accent4>
        <a:accent5>
          <a:srgbClr val="F7F8E4"/>
        </a:accent5>
        <a:accent6>
          <a:srgbClr val="D3B96E"/>
        </a:accent6>
        <a:hlink>
          <a:srgbClr val="D1B4C8"/>
        </a:hlink>
        <a:folHlink>
          <a:srgbClr val="96C8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10069046</Template>
  <TotalTime>337</TotalTime>
  <Words>529</Words>
  <Application>Microsoft Office PowerPoint</Application>
  <PresentationFormat>Экран (4:3)</PresentationFormat>
  <Paragraphs>50</Paragraphs>
  <Slides>11</Slides>
  <Notes>3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Tahoma</vt:lpstr>
      <vt:lpstr>Times New Roman</vt:lpstr>
      <vt:lpstr>10069046</vt:lpstr>
      <vt:lpstr> Улучшение социального статуса ребенка в группе как профилактика психологических травм.</vt:lpstr>
      <vt:lpstr>           Социальный статус </vt:lpstr>
      <vt:lpstr>Формирование социального статуса ребенка</vt:lpstr>
      <vt:lpstr>Презентация PowerPoint</vt:lpstr>
      <vt:lpstr>   Самооценка — это оценка личностью своих возможностей, качеств и места  среди других людей. </vt:lpstr>
      <vt:lpstr>Общение</vt:lpstr>
      <vt:lpstr>Деятельность</vt:lpstr>
      <vt:lpstr>Игровая деятельность</vt:lpstr>
      <vt:lpstr>Рекомендации педагогам</vt:lpstr>
      <vt:lpstr>Игра «Большое путешествие на корабле»</vt:lpstr>
      <vt:lpstr>Презентация PowerPoint</vt:lpstr>
    </vt:vector>
  </TitlesOfParts>
  <Company>URTISI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S3R8</cp:lastModifiedBy>
  <cp:revision>50</cp:revision>
  <dcterms:created xsi:type="dcterms:W3CDTF">2011-08-18T13:52:20Z</dcterms:created>
  <dcterms:modified xsi:type="dcterms:W3CDTF">2019-10-13T11:36:42Z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TC100690461049</vt:lpwstr>
  </property>
</Properties>
</file>